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5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4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3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2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9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6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9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0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73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D811-FDF9-46E2-B4E0-4CF8FD3B253A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91934-E5DE-4B39-B9AF-00BE3B37D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015D375-5F2E-494E-94FC-43086EBDD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9" y="0"/>
            <a:ext cx="7663543" cy="1005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81F0185-6990-9235-1B14-CB39C8FABBFB}"/>
              </a:ext>
            </a:extLst>
          </p:cNvPr>
          <p:cNvSpPr txBox="1"/>
          <p:nvPr/>
        </p:nvSpPr>
        <p:spPr>
          <a:xfrm>
            <a:off x="1779911" y="2819782"/>
            <a:ext cx="2081048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14" dirty="0">
                <a:solidFill>
                  <a:schemeClr val="bg1"/>
                </a:solidFill>
                <a:latin typeface="+mj-lt"/>
              </a:rPr>
              <a:t>Calendar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E4D755-9D3E-9AF8-9BC8-E166CF1D6AB3}"/>
              </a:ext>
            </a:extLst>
          </p:cNvPr>
          <p:cNvSpPr txBox="1"/>
          <p:nvPr/>
        </p:nvSpPr>
        <p:spPr>
          <a:xfrm>
            <a:off x="4001815" y="2819782"/>
            <a:ext cx="3490437" cy="479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14" dirty="0">
                <a:solidFill>
                  <a:schemeClr val="bg1"/>
                </a:solidFill>
                <a:latin typeface="+mj-lt"/>
              </a:rPr>
              <a:t>Learning Targets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82F529-3715-3D20-A06D-81886B4D060E}"/>
              </a:ext>
            </a:extLst>
          </p:cNvPr>
          <p:cNvSpPr txBox="1"/>
          <p:nvPr/>
        </p:nvSpPr>
        <p:spPr>
          <a:xfrm>
            <a:off x="1780378" y="6424034"/>
            <a:ext cx="4665842" cy="608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52" dirty="0">
                <a:solidFill>
                  <a:schemeClr val="bg1"/>
                </a:solidFill>
                <a:latin typeface="+mj-lt"/>
              </a:rPr>
              <a:t>Things to Know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1F765F-E0AA-CB71-C4E1-9B0A2CB8C150}"/>
              </a:ext>
            </a:extLst>
          </p:cNvPr>
          <p:cNvSpPr txBox="1"/>
          <p:nvPr/>
        </p:nvSpPr>
        <p:spPr>
          <a:xfrm>
            <a:off x="5329537" y="1626559"/>
            <a:ext cx="2233366" cy="817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Emails:</a:t>
            </a:r>
          </a:p>
          <a:p>
            <a:pPr algn="ctr"/>
            <a:r>
              <a:rPr lang="en-US" sz="1152" dirty="0" err="1">
                <a:latin typeface="+mj-lt"/>
              </a:rPr>
              <a:t>mason.johnson@jcschools.us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danielle.mcgeorge@jcschools.us</a:t>
            </a:r>
            <a:endParaRPr lang="en-US" sz="1152" dirty="0">
              <a:latin typeface="+mj-lt"/>
            </a:endParaRPr>
          </a:p>
          <a:p>
            <a:pPr algn="ctr"/>
            <a:r>
              <a:rPr lang="en-US" sz="1152" dirty="0" err="1">
                <a:latin typeface="+mj-lt"/>
              </a:rPr>
              <a:t>theresa.schell@jcschools.us</a:t>
            </a:r>
            <a:endParaRPr lang="en-US" sz="1152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576024-419B-289C-E473-F5FC5332CC92}"/>
              </a:ext>
            </a:extLst>
          </p:cNvPr>
          <p:cNvSpPr txBox="1"/>
          <p:nvPr/>
        </p:nvSpPr>
        <p:spPr>
          <a:xfrm>
            <a:off x="248061" y="3326701"/>
            <a:ext cx="3490436" cy="2575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7" b="1" dirty="0">
                <a:latin typeface="+mj-lt"/>
              </a:rPr>
              <a:t>M 04/14 C Day</a:t>
            </a:r>
          </a:p>
          <a:p>
            <a:r>
              <a:rPr lang="en-US" sz="1467" b="1" dirty="0">
                <a:latin typeface="+mj-lt"/>
              </a:rPr>
              <a:t>T 04/15 A Day</a:t>
            </a:r>
          </a:p>
          <a:p>
            <a:r>
              <a:rPr lang="en-US" sz="1467" b="1" dirty="0">
                <a:latin typeface="+mj-lt"/>
              </a:rPr>
              <a:t>W 04/16 B Day</a:t>
            </a:r>
          </a:p>
          <a:p>
            <a:r>
              <a:rPr lang="en-US" sz="1467" b="1" dirty="0">
                <a:latin typeface="+mj-lt"/>
              </a:rPr>
              <a:t>Th 04/17 C Day</a:t>
            </a:r>
          </a:p>
          <a:p>
            <a:r>
              <a:rPr lang="en-US" sz="1467" b="1" dirty="0">
                <a:latin typeface="+mj-lt"/>
              </a:rPr>
              <a:t>F 04/18  3 Hour Early Release</a:t>
            </a:r>
          </a:p>
          <a:p>
            <a:r>
              <a:rPr lang="en-US" sz="1467" b="1" dirty="0">
                <a:latin typeface="+mj-lt"/>
              </a:rPr>
              <a:t>M  04/21 A Day</a:t>
            </a:r>
          </a:p>
          <a:p>
            <a:r>
              <a:rPr lang="en-US" sz="1467" b="1" dirty="0">
                <a:latin typeface="+mj-lt"/>
              </a:rPr>
              <a:t>T 04/22 B Day</a:t>
            </a:r>
          </a:p>
          <a:p>
            <a:r>
              <a:rPr lang="en-US" sz="1467" b="1" dirty="0">
                <a:latin typeface="+mj-lt"/>
              </a:rPr>
              <a:t>W 04/23 C Day</a:t>
            </a:r>
          </a:p>
          <a:p>
            <a:r>
              <a:rPr lang="en-US" sz="1467" b="1" dirty="0">
                <a:latin typeface="+mj-lt"/>
              </a:rPr>
              <a:t>Th 04/24 A Day</a:t>
            </a:r>
          </a:p>
          <a:p>
            <a:r>
              <a:rPr lang="en-US" sz="1467" b="1" dirty="0">
                <a:latin typeface="+mj-lt"/>
              </a:rPr>
              <a:t>F 04/25 B Day, Library Checkout </a:t>
            </a:r>
          </a:p>
          <a:p>
            <a:endParaRPr lang="en-US" sz="1467" dirty="0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9F183F-764E-D429-C46A-8E718F2B342C}"/>
              </a:ext>
            </a:extLst>
          </p:cNvPr>
          <p:cNvSpPr txBox="1"/>
          <p:nvPr/>
        </p:nvSpPr>
        <p:spPr>
          <a:xfrm>
            <a:off x="4001814" y="3307490"/>
            <a:ext cx="3490436" cy="3013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26" b="1" dirty="0">
                <a:latin typeface="+mj-lt"/>
              </a:rPr>
              <a:t>Reading/Writing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answer written multiple choice questions about key details in the text.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answer literal &amp; inferential questions about key details in the text.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utilize text features to locate chapters and the glossary to clarify the meaning of words.</a:t>
            </a:r>
          </a:p>
          <a:p>
            <a:endParaRPr lang="en-US" sz="1126" dirty="0">
              <a:latin typeface="+mj-lt"/>
            </a:endParaRPr>
          </a:p>
          <a:p>
            <a:r>
              <a:rPr lang="en-US" sz="1126" b="1" dirty="0">
                <a:latin typeface="+mj-lt"/>
              </a:rPr>
              <a:t>Math</a:t>
            </a:r>
            <a:endParaRPr lang="en-US" sz="11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I can measure an object twice by using different length units &amp; compare &amp; relate measurement to unit size.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I can measure to compare difference in lengths.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I can identify unknow numbers on a number line by using the interval as a reference point.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I can solve word problems that involve </a:t>
            </a:r>
            <a:r>
              <a:rPr lang="en-US" sz="1100" dirty="0" err="1">
                <a:latin typeface="+mj-lt"/>
              </a:rPr>
              <a:t>measuremtnets</a:t>
            </a:r>
            <a:r>
              <a:rPr lang="en-US" sz="1100">
                <a:latin typeface="+mj-lt"/>
              </a:rPr>
              <a:t>.</a:t>
            </a:r>
            <a:endParaRPr lang="en-US" sz="1100" dirty="0">
              <a:latin typeface="+mj-lt"/>
            </a:endParaRPr>
          </a:p>
          <a:p>
            <a:r>
              <a:rPr lang="en-US" sz="1126" b="1" dirty="0">
                <a:latin typeface="+mj-lt"/>
              </a:rPr>
              <a:t>Science</a:t>
            </a:r>
          </a:p>
          <a:p>
            <a:pPr marL="187927" indent="-187927">
              <a:buFont typeface="Arial" panose="020B0604020202020204" pitchFamily="34" charset="0"/>
              <a:buChar char="•"/>
            </a:pPr>
            <a:r>
              <a:rPr lang="en-US" sz="1126" dirty="0">
                <a:latin typeface="+mj-lt"/>
              </a:rPr>
              <a:t>I can explain why plants need light and water to grow.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63C1EF-BD1A-F792-8772-32BA0D29201F}"/>
              </a:ext>
            </a:extLst>
          </p:cNvPr>
          <p:cNvSpPr txBox="1"/>
          <p:nvPr/>
        </p:nvSpPr>
        <p:spPr>
          <a:xfrm>
            <a:off x="4406578" y="1631775"/>
            <a:ext cx="1106130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Phone:</a:t>
            </a:r>
          </a:p>
          <a:p>
            <a:pPr algn="ctr"/>
            <a:r>
              <a:rPr lang="en-US" sz="1257" dirty="0">
                <a:latin typeface="+mj-lt"/>
              </a:rPr>
              <a:t>573-659-3180</a:t>
            </a:r>
          </a:p>
          <a:p>
            <a:pPr algn="ctr"/>
            <a:r>
              <a:rPr lang="en-US" sz="1257" dirty="0">
                <a:latin typeface="+mj-lt"/>
              </a:rPr>
              <a:t>Plan Time:</a:t>
            </a:r>
          </a:p>
          <a:p>
            <a:pPr algn="ctr"/>
            <a:r>
              <a:rPr lang="en-US" sz="1257" dirty="0">
                <a:latin typeface="+mj-lt"/>
              </a:rPr>
              <a:t>1:35-2:25 pm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7E700D-631D-5BA8-04E4-856DB28FEB98}"/>
              </a:ext>
            </a:extLst>
          </p:cNvPr>
          <p:cNvSpPr txBox="1"/>
          <p:nvPr/>
        </p:nvSpPr>
        <p:spPr>
          <a:xfrm>
            <a:off x="1962054" y="1626560"/>
            <a:ext cx="2627694" cy="86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57" dirty="0">
                <a:latin typeface="+mj-lt"/>
              </a:rPr>
              <a:t>The Moreau Heights family is committed to providing a positive and safe learning environment to support responsible and productive citizens.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066D2C-8043-4D1A-04C2-6656AED020C9}"/>
              </a:ext>
            </a:extLst>
          </p:cNvPr>
          <p:cNvSpPr txBox="1"/>
          <p:nvPr/>
        </p:nvSpPr>
        <p:spPr>
          <a:xfrm>
            <a:off x="3791803" y="7022337"/>
            <a:ext cx="3490436" cy="189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u="sng" dirty="0">
                <a:latin typeface="+mj-lt"/>
              </a:rPr>
              <a:t>If you would like to send in </a:t>
            </a:r>
          </a:p>
          <a:p>
            <a:r>
              <a:rPr lang="en-US" sz="1676" b="1" u="sng" dirty="0">
                <a:latin typeface="+mj-lt"/>
              </a:rPr>
              <a:t>Snacks for our class that would</a:t>
            </a:r>
          </a:p>
          <a:p>
            <a:r>
              <a:rPr lang="en-US" sz="1676" b="1" u="sng" dirty="0">
                <a:latin typeface="+mj-lt"/>
              </a:rPr>
              <a:t>Be great!!!!</a:t>
            </a:r>
          </a:p>
          <a:p>
            <a:endParaRPr lang="en-US" sz="1676" b="1" u="sng" dirty="0">
              <a:latin typeface="+mj-lt"/>
            </a:endParaRPr>
          </a:p>
          <a:p>
            <a:endParaRPr lang="en-US" sz="1676" b="1" u="sng" dirty="0">
              <a:latin typeface="+mj-lt"/>
            </a:endParaRPr>
          </a:p>
          <a:p>
            <a:r>
              <a:rPr lang="en-US" sz="1676" b="1" u="sng" dirty="0">
                <a:latin typeface="+mj-lt"/>
              </a:rPr>
              <a:t>Please continue to read with your</a:t>
            </a:r>
          </a:p>
          <a:p>
            <a:r>
              <a:rPr lang="en-US" sz="1676" b="1" u="sng" dirty="0">
                <a:latin typeface="+mj-lt"/>
              </a:rPr>
              <a:t>Child at home!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B4023F-88C4-5E43-91EE-8992D4723F56}"/>
              </a:ext>
            </a:extLst>
          </p:cNvPr>
          <p:cNvSpPr txBox="1"/>
          <p:nvPr/>
        </p:nvSpPr>
        <p:spPr>
          <a:xfrm>
            <a:off x="274646" y="7053172"/>
            <a:ext cx="3490436" cy="2735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76" b="1" dirty="0">
                <a:latin typeface="+mj-lt"/>
              </a:rPr>
              <a:t>Specials Schedule:</a:t>
            </a: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endParaRPr lang="en-US" sz="1571" dirty="0">
              <a:latin typeface="+mj-lt"/>
            </a:endParaRPr>
          </a:p>
          <a:p>
            <a:r>
              <a:rPr lang="en-US" sz="1676" b="1" dirty="0">
                <a:latin typeface="+mj-lt"/>
              </a:rPr>
              <a:t>Library Check-Out:</a:t>
            </a:r>
          </a:p>
          <a:p>
            <a:r>
              <a:rPr lang="en-US" sz="1467" dirty="0">
                <a:latin typeface="+mj-lt"/>
              </a:rPr>
              <a:t>Second grade has check-out on Fridays! Please help your child remember their books!</a:t>
            </a:r>
          </a:p>
        </p:txBody>
      </p:sp>
      <p:graphicFrame>
        <p:nvGraphicFramePr>
          <p:cNvPr id="21" name="Table 15">
            <a:extLst>
              <a:ext uri="{FF2B5EF4-FFF2-40B4-BE49-F238E27FC236}">
                <a16:creationId xmlns:a16="http://schemas.microsoft.com/office/drawing/2014/main" id="{70451ADE-C3B1-616C-607F-48A969FE1E82}"/>
              </a:ext>
            </a:extLst>
          </p:cNvPr>
          <p:cNvGraphicFramePr>
            <a:graphicFrameLocks noGrp="1"/>
          </p:cNvGraphicFramePr>
          <p:nvPr/>
        </p:nvGraphicFramePr>
        <p:xfrm>
          <a:off x="686631" y="7438662"/>
          <a:ext cx="2840340" cy="1332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290">
                  <a:extLst>
                    <a:ext uri="{9D8B030D-6E8A-4147-A177-3AD203B41FA5}">
                      <a16:colId xmlns:a16="http://schemas.microsoft.com/office/drawing/2014/main" val="378289233"/>
                    </a:ext>
                  </a:extLst>
                </a:gridCol>
                <a:gridCol w="788858">
                  <a:extLst>
                    <a:ext uri="{9D8B030D-6E8A-4147-A177-3AD203B41FA5}">
                      <a16:colId xmlns:a16="http://schemas.microsoft.com/office/drawing/2014/main" val="1759787066"/>
                    </a:ext>
                  </a:extLst>
                </a:gridCol>
                <a:gridCol w="833511">
                  <a:extLst>
                    <a:ext uri="{9D8B030D-6E8A-4147-A177-3AD203B41FA5}">
                      <a16:colId xmlns:a16="http://schemas.microsoft.com/office/drawing/2014/main" val="694598773"/>
                    </a:ext>
                  </a:extLst>
                </a:gridCol>
                <a:gridCol w="838681">
                  <a:extLst>
                    <a:ext uri="{9D8B030D-6E8A-4147-A177-3AD203B41FA5}">
                      <a16:colId xmlns:a16="http://schemas.microsoft.com/office/drawing/2014/main" val="1672785763"/>
                    </a:ext>
                  </a:extLst>
                </a:gridCol>
              </a:tblGrid>
              <a:tr h="319314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794" marR="95794" marT="47897" marB="478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Mr. J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Mrs. M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Ms. S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335435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A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21734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B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907864"/>
                  </a:ext>
                </a:extLst>
              </a:tr>
              <a:tr h="359734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+mj-lt"/>
                        </a:rPr>
                        <a:t>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Art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Music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  <a:latin typeface="+mj-lt"/>
                        </a:rPr>
                        <a:t>PE</a:t>
                      </a:r>
                    </a:p>
                  </a:txBody>
                  <a:tcPr marL="95794" marR="95794" marT="47897" marB="478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3823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1C21872B-4E98-AEA0-EB40-CDD99AE56527}"/>
              </a:ext>
            </a:extLst>
          </p:cNvPr>
          <p:cNvSpPr txBox="1"/>
          <p:nvPr/>
        </p:nvSpPr>
        <p:spPr>
          <a:xfrm>
            <a:off x="1962054" y="1178390"/>
            <a:ext cx="5530196" cy="38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86" dirty="0">
                <a:solidFill>
                  <a:schemeClr val="bg1"/>
                </a:solidFill>
                <a:latin typeface="+mj-lt"/>
              </a:rPr>
              <a:t>April 11, 2025</a:t>
            </a:r>
          </a:p>
        </p:txBody>
      </p:sp>
    </p:spTree>
    <p:extLst>
      <p:ext uri="{BB962C8B-B14F-4D97-AF65-F5344CB8AC3E}">
        <p14:creationId xmlns:p14="http://schemas.microsoft.com/office/powerpoint/2010/main" val="3263694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15760</TotalTime>
  <Words>294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Schell</dc:creator>
  <cp:lastModifiedBy>Theresa Schell</cp:lastModifiedBy>
  <cp:revision>20</cp:revision>
  <cp:lastPrinted>2025-03-31T18:58:22Z</cp:lastPrinted>
  <dcterms:created xsi:type="dcterms:W3CDTF">2025-01-28T21:01:04Z</dcterms:created>
  <dcterms:modified xsi:type="dcterms:W3CDTF">2025-04-07T19:01:30Z</dcterms:modified>
</cp:coreProperties>
</file>